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4"/>
  </p:sldMasterIdLst>
  <p:notesMasterIdLst>
    <p:notesMasterId r:id="rId7"/>
  </p:notesMasterIdLst>
  <p:sldIdLst>
    <p:sldId id="320" r:id="rId5"/>
    <p:sldId id="32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ESTION DE RESIDUOS ESPECIALES" id="{050B376E-B736-4484-B87F-AE1CAB8088D8}">
          <p14:sldIdLst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BFCB-1082-4AF4-B890-93F1D47D0184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69E7-A679-468E-80F2-87C84855E5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14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19C0B-72F5-4514-9C72-9ACBA2585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503D5B-F820-4969-BDAA-7DAC20E2D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447D6-8D3F-4765-A889-D989E247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7C74E-A75A-4D92-8085-C62836E7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389DCE-34B1-4305-952C-A2961992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1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E220A-9E14-471C-BCF3-BBCCCC9F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A8171C-FFB0-48BD-8293-31DB09B68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89779-6700-4E00-8D41-8B46538E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9AD6E-1A5C-4F26-8756-60EED902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DB0E8-D0A0-4AC9-8EF0-52A49240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97BD8-CFC1-4A92-BC2D-719EFB541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5FDE28-3A27-4B7A-8A6B-023D9ECC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7524D-043F-4CB5-A3F6-5968F5FD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EB882-D7E8-4FA6-BF93-4D18FDE4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21A54-8925-4C55-A333-45F4D668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3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07417-15CF-4F0A-8041-0CD47CB6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797E9-8D7E-4567-AE91-6EA35888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0B448-58C8-4381-B2BC-FDF0AAA5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17526-9BA7-4B1A-98CE-35558D0B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34BA0-8AC7-4763-8C1D-7C3A7857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4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C14F4-D9E8-4FA5-8762-ADF4210A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8D83F-A03C-4DA1-AB51-B64DA3D92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790DA-F6C6-476C-857B-4FEC223A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FBD69-8C46-46AE-81F1-F5226869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3A95E-571F-4846-A505-4CACB579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27146-9BB9-48C5-A799-7CBBC844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31C70-8260-49D1-B473-143EF03FB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E66371-72BA-4FC1-A7C5-C08C81196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881BE2-627B-4018-8834-AF8D65F2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B2DFFE-22A7-4ADA-9883-335E944C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02FE7D-F2AF-40B7-BA07-DE36F4F6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99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FD1D2-5E92-4B76-BE43-7870663E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E6ED09-6F8D-4D81-A93C-75C223CF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314B7-64D9-4782-A228-7BC4E09D3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C8DEB5-331E-48AC-8E8D-675FBC273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821158-39E6-4A82-8BA8-6BF1B5A4F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33A9A2-E182-449E-8A64-F62E8381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8EE256-508D-4DD8-8384-2778DBA7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95E275-6544-4F9E-869E-C80D4886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50FD5-BF99-41E1-A32F-724CB631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87EEEE-4B71-4150-B4CC-FA19AB56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56B384-73D1-4B3A-8FA7-8D928BA4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2319D7-DA55-47E4-A1AF-F4A83891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18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2DBB01-A530-43ED-9825-C9FC482E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29A751-6588-49E5-9F0F-04AD0BCE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EE020C-5B0D-4482-9205-8CBC7CA4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1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71075-794C-4893-9D3F-38C61E74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228AB5-C1F8-448D-A742-0BEF6D38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CA4686-1803-47AD-A727-84BE435E6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621B2-91C1-4D71-8BC0-CEB2AC7F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6D8CD-55B0-4DCE-8B42-E848EADE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19FA1F-03F7-44C1-8F9F-F160DEE9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7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BA7FC-B658-4BC9-B14B-0DB0EA93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1F2FE8-DDD4-41EA-8DD6-9A113CD40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517D5A-8D6E-4782-B998-E71F74A0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461DB-4D25-40E3-BDDF-6B47B026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1E340D-5DC1-4A78-839D-344E4102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0FC202-7AFA-4A05-BF97-2F79DC49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7F390F-FBEA-4FA5-A76B-C7D55C14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8B4BC8-AA77-4905-A139-05F55E43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327A4-5CA2-45B1-9F14-A3F6F789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501DCF-17F2-4C4C-89E5-AC6E1D8B3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00495-7603-4F52-8A69-C775402DE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29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74A8E3A-171A-F845-9245-0D1FD37A67E9}"/>
              </a:ext>
            </a:extLst>
          </p:cNvPr>
          <p:cNvSpPr/>
          <p:nvPr/>
        </p:nvSpPr>
        <p:spPr>
          <a:xfrm>
            <a:off x="1837411" y="3058082"/>
            <a:ext cx="8144345" cy="59492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Deficiencias en el modelo de gestión de residuos especiales (voluminosos, mixtos, Neumáticos Fuera de Uso, NFU) en el Distrito Capital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BF35C60-B817-404A-826A-D3A3C4D621E2}"/>
              </a:ext>
            </a:extLst>
          </p:cNvPr>
          <p:cNvSpPr/>
          <p:nvPr/>
        </p:nvSpPr>
        <p:spPr>
          <a:xfrm>
            <a:off x="1420795" y="4103628"/>
            <a:ext cx="2574940" cy="978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Inadecuada presentación y arrojo clandestino de residuos sólidos especiales por: desconocimiento de los usuarios de la correcta gestión y sus canales de atención y apatía en algunos usuarios para el pago pactado libremente con el prestador del servicio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1995408-7739-1249-BEFB-1308AD64FD88}"/>
              </a:ext>
            </a:extLst>
          </p:cNvPr>
          <p:cNvSpPr/>
          <p:nvPr/>
        </p:nvSpPr>
        <p:spPr>
          <a:xfrm>
            <a:off x="5410841" y="4078420"/>
            <a:ext cx="2513051" cy="841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Deficiencia en el esquema operativo para la recolección, transporte, tratamiento y disposición final de residuos especiales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E0E2DC2-D5E4-3D4F-9655-76DB869ED97A}"/>
              </a:ext>
            </a:extLst>
          </p:cNvPr>
          <p:cNvSpPr/>
          <p:nvPr/>
        </p:nvSpPr>
        <p:spPr>
          <a:xfrm>
            <a:off x="1591156" y="2037404"/>
            <a:ext cx="1989926" cy="697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residuos sólidos especiales y mezclados que se transportan a Doña Juana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B47EFA6-4589-1E49-8627-641226CFB158}"/>
              </a:ext>
            </a:extLst>
          </p:cNvPr>
          <p:cNvSpPr/>
          <p:nvPr/>
        </p:nvSpPr>
        <p:spPr>
          <a:xfrm>
            <a:off x="703401" y="750034"/>
            <a:ext cx="1374486" cy="964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 ambientales, visuales y percepción negativa sobre el estado de limpieza en la ciudad y la prestación del servicio público de aseo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42A0B6B-5ABF-4F4E-8A83-7CF8606FF65B}"/>
              </a:ext>
            </a:extLst>
          </p:cNvPr>
          <p:cNvSpPr/>
          <p:nvPr/>
        </p:nvSpPr>
        <p:spPr>
          <a:xfrm>
            <a:off x="2261149" y="838649"/>
            <a:ext cx="1622372" cy="848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Inversión de  recursos para la gestión de este tipo de residuos por parte del Distrito Capital cuando lo debe cubrir el generador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713C47D-64A7-3541-BE15-DCFBA0CB1994}"/>
              </a:ext>
            </a:extLst>
          </p:cNvPr>
          <p:cNvSpPr/>
          <p:nvPr/>
        </p:nvSpPr>
        <p:spPr>
          <a:xfrm>
            <a:off x="4914620" y="2011833"/>
            <a:ext cx="1989926" cy="697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Generación de puntos críticos en vías y áreas públicas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E14C5F3-42A8-E044-AB94-D37449F9646F}"/>
              </a:ext>
            </a:extLst>
          </p:cNvPr>
          <p:cNvSpPr/>
          <p:nvPr/>
        </p:nvSpPr>
        <p:spPr>
          <a:xfrm>
            <a:off x="4072758" y="822873"/>
            <a:ext cx="1042830" cy="697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Afectación en salud y su costo de remediación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DC8B9BF-A18C-EE42-B2E0-50158A0796E3}"/>
              </a:ext>
            </a:extLst>
          </p:cNvPr>
          <p:cNvSpPr/>
          <p:nvPr/>
        </p:nvSpPr>
        <p:spPr>
          <a:xfrm>
            <a:off x="5304825" y="722107"/>
            <a:ext cx="2264163" cy="8062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Afectación al alcantarillado y fuentes hídricas – EEP.</a:t>
            </a: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Costos de remediación ambiental, escenarios de riesgo a corto, mediano y largo plazo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E2B868E-55F8-404A-A83F-243F68031AC3}"/>
              </a:ext>
            </a:extLst>
          </p:cNvPr>
          <p:cNvSpPr/>
          <p:nvPr/>
        </p:nvSpPr>
        <p:spPr>
          <a:xfrm>
            <a:off x="7778324" y="763069"/>
            <a:ext cx="1042830" cy="697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Percepción de inseguridad y abandono del espacio público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E2B868E-55F8-404A-A83F-243F68031AC3}"/>
              </a:ext>
            </a:extLst>
          </p:cNvPr>
          <p:cNvSpPr/>
          <p:nvPr/>
        </p:nvSpPr>
        <p:spPr>
          <a:xfrm>
            <a:off x="9366315" y="581660"/>
            <a:ext cx="1452561" cy="9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Usuarios inconformes con la atención de residuos especiales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A17E679-D147-904B-B65D-EF3595879237}"/>
              </a:ext>
            </a:extLst>
          </p:cNvPr>
          <p:cNvSpPr/>
          <p:nvPr/>
        </p:nvSpPr>
        <p:spPr>
          <a:xfrm>
            <a:off x="9109917" y="1957709"/>
            <a:ext cx="1965355" cy="7844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Altas tasas de PQR. Usuarios inconformes en los tiempos de respuesta para atender residuos especiales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6FDAB5F-192E-9448-A23C-4E4FF3B23176}"/>
              </a:ext>
            </a:extLst>
          </p:cNvPr>
          <p:cNvSpPr/>
          <p:nvPr/>
        </p:nvSpPr>
        <p:spPr>
          <a:xfrm>
            <a:off x="9445380" y="4078420"/>
            <a:ext cx="2112089" cy="765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cantidad de alternativas para el aprovechamiento de residuos sólidos especiales y mezclados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1B6FB85-6A7E-B145-9DF9-BF81AB4B028C}"/>
              </a:ext>
            </a:extLst>
          </p:cNvPr>
          <p:cNvSpPr/>
          <p:nvPr/>
        </p:nvSpPr>
        <p:spPr>
          <a:xfrm>
            <a:off x="728994" y="5311390"/>
            <a:ext cx="1187652" cy="1017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articulación intra e interinstitucional en el marco de sus competencias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365A089-F145-414E-9F40-DE4EC7B2B042}"/>
              </a:ext>
            </a:extLst>
          </p:cNvPr>
          <p:cNvSpPr/>
          <p:nvPr/>
        </p:nvSpPr>
        <p:spPr>
          <a:xfrm>
            <a:off x="2087021" y="5330009"/>
            <a:ext cx="1230302" cy="10957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Desconocimiento por parte de los usuarios de los canales de gestión adecuada de residuos sólidos especiales y mezclados. 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365A089-F145-414E-9F40-DE4EC7B2B042}"/>
              </a:ext>
            </a:extLst>
          </p:cNvPr>
          <p:cNvSpPr/>
          <p:nvPr/>
        </p:nvSpPr>
        <p:spPr>
          <a:xfrm>
            <a:off x="3581082" y="5311390"/>
            <a:ext cx="1018844" cy="10861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Percepción ciudadana negativa al costo de la gestión adecuada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EFEB46E-D032-084C-B36B-51D80F1A2750}"/>
              </a:ext>
            </a:extLst>
          </p:cNvPr>
          <p:cNvSpPr/>
          <p:nvPr/>
        </p:nvSpPr>
        <p:spPr>
          <a:xfrm>
            <a:off x="4794189" y="5400177"/>
            <a:ext cx="1245883" cy="928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Ausencia de cultura de separación de residuos sólidos especiales y mezclados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EFEB46E-D032-084C-B36B-51D80F1A2750}"/>
              </a:ext>
            </a:extLst>
          </p:cNvPr>
          <p:cNvSpPr/>
          <p:nvPr/>
        </p:nvSpPr>
        <p:spPr>
          <a:xfrm>
            <a:off x="6141097" y="5413803"/>
            <a:ext cx="839694" cy="928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Carencia en la divulgación de los protocolos de atención. 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74DA2A8-D16B-CB47-A07B-5EDDC56FD060}"/>
              </a:ext>
            </a:extLst>
          </p:cNvPr>
          <p:cNvSpPr/>
          <p:nvPr/>
        </p:nvSpPr>
        <p:spPr>
          <a:xfrm>
            <a:off x="8587449" y="5277127"/>
            <a:ext cx="1409802" cy="883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Dificultad para el encadenamiento productivo de bienes y servicios producto del </a:t>
            </a:r>
            <a:r>
              <a:rPr lang="es-CO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posconsumo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2ADEA15-1DCE-4B62-9A14-ED6272049DB2}"/>
              </a:ext>
            </a:extLst>
          </p:cNvPr>
          <p:cNvSpPr/>
          <p:nvPr/>
        </p:nvSpPr>
        <p:spPr>
          <a:xfrm>
            <a:off x="10174034" y="5290202"/>
            <a:ext cx="1789176" cy="10597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implementación de la normatividad técnica ambiental para el fortalecimiento de la economía circular en residuos sólidos especiales y mezclados</a:t>
            </a: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322820" y="242217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PROBLEMAS GESTION DE RESIDUOS ESPECIALES 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Conector angular 29"/>
          <p:cNvCxnSpPr>
            <a:stCxn id="4" idx="0"/>
            <a:endCxn id="7" idx="2"/>
          </p:cNvCxnSpPr>
          <p:nvPr/>
        </p:nvCxnSpPr>
        <p:spPr>
          <a:xfrm rot="16200000" flipV="1">
            <a:off x="4086263" y="1234760"/>
            <a:ext cx="323178" cy="33234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4" idx="0"/>
            <a:endCxn id="16" idx="2"/>
          </p:cNvCxnSpPr>
          <p:nvPr/>
        </p:nvCxnSpPr>
        <p:spPr>
          <a:xfrm rot="5400000" flipH="1" flipV="1">
            <a:off x="7843133" y="808621"/>
            <a:ext cx="315912" cy="41830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4" idx="0"/>
            <a:endCxn id="10" idx="2"/>
          </p:cNvCxnSpPr>
          <p:nvPr/>
        </p:nvCxnSpPr>
        <p:spPr>
          <a:xfrm flipH="1" flipV="1">
            <a:off x="5909583" y="2709333"/>
            <a:ext cx="1" cy="348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10" idx="0"/>
            <a:endCxn id="11" idx="2"/>
          </p:cNvCxnSpPr>
          <p:nvPr/>
        </p:nvCxnSpPr>
        <p:spPr>
          <a:xfrm rot="16200000" flipV="1">
            <a:off x="5006148" y="1108398"/>
            <a:ext cx="491460" cy="13154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stCxn id="10" idx="0"/>
            <a:endCxn id="13" idx="2"/>
          </p:cNvCxnSpPr>
          <p:nvPr/>
        </p:nvCxnSpPr>
        <p:spPr>
          <a:xfrm rot="5400000" flipH="1" flipV="1">
            <a:off x="6829029" y="541123"/>
            <a:ext cx="551264" cy="23901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 flipH="1" flipV="1">
            <a:off x="5909581" y="1561214"/>
            <a:ext cx="1" cy="458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>
            <a:stCxn id="16" idx="0"/>
            <a:endCxn id="14" idx="2"/>
          </p:cNvCxnSpPr>
          <p:nvPr/>
        </p:nvCxnSpPr>
        <p:spPr>
          <a:xfrm rot="5400000" flipH="1" flipV="1">
            <a:off x="9890346" y="1755460"/>
            <a:ext cx="404499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>
            <a:stCxn id="7" idx="0"/>
            <a:endCxn id="8" idx="2"/>
          </p:cNvCxnSpPr>
          <p:nvPr/>
        </p:nvCxnSpPr>
        <p:spPr>
          <a:xfrm rot="16200000" flipV="1">
            <a:off x="1826793" y="1278077"/>
            <a:ext cx="323178" cy="11954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/>
          <p:cNvCxnSpPr>
            <a:stCxn id="7" idx="0"/>
            <a:endCxn id="9" idx="2"/>
          </p:cNvCxnSpPr>
          <p:nvPr/>
        </p:nvCxnSpPr>
        <p:spPr>
          <a:xfrm rot="5400000" flipH="1" flipV="1">
            <a:off x="2654157" y="1619226"/>
            <a:ext cx="350140" cy="4862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112"/>
          <p:cNvSpPr txBox="1"/>
          <p:nvPr/>
        </p:nvSpPr>
        <p:spPr>
          <a:xfrm rot="16200004">
            <a:off x="70245" y="1964130"/>
            <a:ext cx="683260" cy="230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" name="CuadroTexto 112"/>
          <p:cNvSpPr txBox="1"/>
          <p:nvPr/>
        </p:nvSpPr>
        <p:spPr>
          <a:xfrm rot="16200004">
            <a:off x="-39293" y="4554294"/>
            <a:ext cx="671830" cy="230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CO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3" name="Conector angular 2">
            <a:extLst>
              <a:ext uri="{FF2B5EF4-FFF2-40B4-BE49-F238E27FC236}">
                <a16:creationId xmlns:a16="http://schemas.microsoft.com/office/drawing/2014/main" id="{34DBC2CD-DDE6-194D-B1ED-C410BFB5D013}"/>
              </a:ext>
            </a:extLst>
          </p:cNvPr>
          <p:cNvCxnSpPr>
            <a:stCxn id="5" idx="0"/>
            <a:endCxn id="4" idx="2"/>
          </p:cNvCxnSpPr>
          <p:nvPr/>
        </p:nvCxnSpPr>
        <p:spPr>
          <a:xfrm rot="5400000" flipH="1" flipV="1">
            <a:off x="4083615" y="2277660"/>
            <a:ext cx="450619" cy="3201319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>
            <a:extLst>
              <a:ext uri="{FF2B5EF4-FFF2-40B4-BE49-F238E27FC236}">
                <a16:creationId xmlns:a16="http://schemas.microsoft.com/office/drawing/2014/main" id="{0B73211B-3812-3145-BD56-D96A5062DA4D}"/>
              </a:ext>
            </a:extLst>
          </p:cNvPr>
          <p:cNvCxnSpPr>
            <a:stCxn id="6" idx="0"/>
            <a:endCxn id="4" idx="2"/>
          </p:cNvCxnSpPr>
          <p:nvPr/>
        </p:nvCxnSpPr>
        <p:spPr>
          <a:xfrm rot="16200000" flipV="1">
            <a:off x="6075771" y="3486823"/>
            <a:ext cx="425411" cy="757783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>
            <a:extLst>
              <a:ext uri="{FF2B5EF4-FFF2-40B4-BE49-F238E27FC236}">
                <a16:creationId xmlns:a16="http://schemas.microsoft.com/office/drawing/2014/main" id="{47D7C9E8-B9D1-E243-8AD2-06BAB0B18C0E}"/>
              </a:ext>
            </a:extLst>
          </p:cNvPr>
          <p:cNvCxnSpPr>
            <a:stCxn id="17" idx="0"/>
            <a:endCxn id="4" idx="2"/>
          </p:cNvCxnSpPr>
          <p:nvPr/>
        </p:nvCxnSpPr>
        <p:spPr>
          <a:xfrm rot="16200000" flipV="1">
            <a:off x="7992800" y="1569794"/>
            <a:ext cx="425411" cy="4591841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r 30">
            <a:extLst>
              <a:ext uri="{FF2B5EF4-FFF2-40B4-BE49-F238E27FC236}">
                <a16:creationId xmlns:a16="http://schemas.microsoft.com/office/drawing/2014/main" id="{CBCFA16E-06AD-1B4A-AD72-A740C6E636C2}"/>
              </a:ext>
            </a:extLst>
          </p:cNvPr>
          <p:cNvCxnSpPr>
            <a:stCxn id="18" idx="0"/>
            <a:endCxn id="5" idx="2"/>
          </p:cNvCxnSpPr>
          <p:nvPr/>
        </p:nvCxnSpPr>
        <p:spPr>
          <a:xfrm rot="5400000" flipH="1" flipV="1">
            <a:off x="1900793" y="4503919"/>
            <a:ext cx="229499" cy="138544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>
            <a:extLst>
              <a:ext uri="{FF2B5EF4-FFF2-40B4-BE49-F238E27FC236}">
                <a16:creationId xmlns:a16="http://schemas.microsoft.com/office/drawing/2014/main" id="{CE09DA40-58D8-6347-A52C-90D47775416E}"/>
              </a:ext>
            </a:extLst>
          </p:cNvPr>
          <p:cNvCxnSpPr>
            <a:stCxn id="19" idx="0"/>
            <a:endCxn id="5" idx="2"/>
          </p:cNvCxnSpPr>
          <p:nvPr/>
        </p:nvCxnSpPr>
        <p:spPr>
          <a:xfrm rot="5400000" flipH="1" flipV="1">
            <a:off x="2581159" y="5202904"/>
            <a:ext cx="248118" cy="6093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>
            <a:extLst>
              <a:ext uri="{FF2B5EF4-FFF2-40B4-BE49-F238E27FC236}">
                <a16:creationId xmlns:a16="http://schemas.microsoft.com/office/drawing/2014/main" id="{20D96ADE-716E-984E-A910-1B6D8DE5D3EB}"/>
              </a:ext>
            </a:extLst>
          </p:cNvPr>
          <p:cNvCxnSpPr>
            <a:cxnSpLocks/>
            <a:stCxn id="20" idx="0"/>
            <a:endCxn id="5" idx="2"/>
          </p:cNvCxnSpPr>
          <p:nvPr/>
        </p:nvCxnSpPr>
        <p:spPr>
          <a:xfrm rot="16200000" flipV="1">
            <a:off x="3284636" y="4505521"/>
            <a:ext cx="229499" cy="1382239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DB124A-06AB-A74B-A36F-345324A45A07}"/>
              </a:ext>
            </a:extLst>
          </p:cNvPr>
          <p:cNvSpPr/>
          <p:nvPr/>
        </p:nvSpPr>
        <p:spPr>
          <a:xfrm>
            <a:off x="7138452" y="5421364"/>
            <a:ext cx="1272213" cy="928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Ausencia de infraestructura para la gestión de residuos especiales</a:t>
            </a:r>
          </a:p>
        </p:txBody>
      </p:sp>
      <p:cxnSp>
        <p:nvCxnSpPr>
          <p:cNvPr id="43" name="Conector angular 42">
            <a:extLst>
              <a:ext uri="{FF2B5EF4-FFF2-40B4-BE49-F238E27FC236}">
                <a16:creationId xmlns:a16="http://schemas.microsoft.com/office/drawing/2014/main" id="{067F64F6-0176-DD46-A2DD-35F5AD460AF4}"/>
              </a:ext>
            </a:extLst>
          </p:cNvPr>
          <p:cNvCxnSpPr>
            <a:cxnSpLocks/>
            <a:stCxn id="21" idx="0"/>
            <a:endCxn id="6" idx="2"/>
          </p:cNvCxnSpPr>
          <p:nvPr/>
        </p:nvCxnSpPr>
        <p:spPr>
          <a:xfrm rot="5400000" flipH="1" flipV="1">
            <a:off x="5801922" y="4534732"/>
            <a:ext cx="480654" cy="125023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4F45C7DE-2C9B-5546-88DB-A7D6B9ADBE16}"/>
              </a:ext>
            </a:extLst>
          </p:cNvPr>
          <p:cNvCxnSpPr>
            <a:cxnSpLocks/>
            <a:stCxn id="22" idx="0"/>
            <a:endCxn id="6" idx="2"/>
          </p:cNvCxnSpPr>
          <p:nvPr/>
        </p:nvCxnSpPr>
        <p:spPr>
          <a:xfrm rot="5400000" flipH="1" flipV="1">
            <a:off x="6367015" y="5113452"/>
            <a:ext cx="494280" cy="106423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r 52">
            <a:extLst>
              <a:ext uri="{FF2B5EF4-FFF2-40B4-BE49-F238E27FC236}">
                <a16:creationId xmlns:a16="http://schemas.microsoft.com/office/drawing/2014/main" id="{1AFF6C75-57AA-0B48-AF36-8865FBDE3196}"/>
              </a:ext>
            </a:extLst>
          </p:cNvPr>
          <p:cNvCxnSpPr>
            <a:cxnSpLocks/>
            <a:stCxn id="59" idx="0"/>
            <a:endCxn id="6" idx="2"/>
          </p:cNvCxnSpPr>
          <p:nvPr/>
        </p:nvCxnSpPr>
        <p:spPr>
          <a:xfrm rot="16200000" flipV="1">
            <a:off x="6970043" y="4616848"/>
            <a:ext cx="501841" cy="1107192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angular 60">
            <a:extLst>
              <a:ext uri="{FF2B5EF4-FFF2-40B4-BE49-F238E27FC236}">
                <a16:creationId xmlns:a16="http://schemas.microsoft.com/office/drawing/2014/main" id="{C3F616A9-D9B7-5340-830E-F99FCEFD7F96}"/>
              </a:ext>
            </a:extLst>
          </p:cNvPr>
          <p:cNvCxnSpPr>
            <a:stCxn id="24" idx="0"/>
            <a:endCxn id="17" idx="2"/>
          </p:cNvCxnSpPr>
          <p:nvPr/>
        </p:nvCxnSpPr>
        <p:spPr>
          <a:xfrm rot="5400000" flipH="1" flipV="1">
            <a:off x="9680400" y="4456103"/>
            <a:ext cx="432975" cy="120907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r 64">
            <a:extLst>
              <a:ext uri="{FF2B5EF4-FFF2-40B4-BE49-F238E27FC236}">
                <a16:creationId xmlns:a16="http://schemas.microsoft.com/office/drawing/2014/main" id="{E42AFC5E-CB20-F541-B892-759B183AB502}"/>
              </a:ext>
            </a:extLst>
          </p:cNvPr>
          <p:cNvCxnSpPr>
            <a:stCxn id="25" idx="0"/>
            <a:endCxn id="17" idx="2"/>
          </p:cNvCxnSpPr>
          <p:nvPr/>
        </p:nvCxnSpPr>
        <p:spPr>
          <a:xfrm rot="16200000" flipV="1">
            <a:off x="10561999" y="4783578"/>
            <a:ext cx="446050" cy="567197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0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67319" y="276827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OBJETIVOS GESTION DE RESIDUOS ESPECIALES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74A8E3A-171A-F845-9245-0D1FD37A67E9}"/>
              </a:ext>
            </a:extLst>
          </p:cNvPr>
          <p:cNvSpPr/>
          <p:nvPr/>
        </p:nvSpPr>
        <p:spPr>
          <a:xfrm>
            <a:off x="1902835" y="2861818"/>
            <a:ext cx="7564781" cy="2692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Implementar un modelo eficiente para la gestión integral de residuos especiales</a:t>
            </a:r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BF35C60-B817-404A-826A-D3A3C4D621E2}"/>
              </a:ext>
            </a:extLst>
          </p:cNvPr>
          <p:cNvSpPr/>
          <p:nvPr/>
        </p:nvSpPr>
        <p:spPr>
          <a:xfrm>
            <a:off x="1569978" y="3412172"/>
            <a:ext cx="2717826" cy="914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Lograr una adecuada presentación y disposición final de residuos sólidos especiales por: reconocimiento de los usuarios de la correcta gestión y sus canales de atención y  usuarios satisfechos con el pago pactado libremente con el prestador del servicio.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1B6FB85-6A7E-B145-9DF9-BF81AB4B028C}"/>
              </a:ext>
            </a:extLst>
          </p:cNvPr>
          <p:cNvSpPr/>
          <p:nvPr/>
        </p:nvSpPr>
        <p:spPr>
          <a:xfrm>
            <a:off x="178307" y="4603292"/>
            <a:ext cx="1228624" cy="990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Articular mediante mesas de trabajo la gestión pública intra e interinstitucional en el marco de sus competencias.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365A089-F145-414E-9F40-DE4EC7B2B042}"/>
              </a:ext>
            </a:extLst>
          </p:cNvPr>
          <p:cNvSpPr/>
          <p:nvPr/>
        </p:nvSpPr>
        <p:spPr>
          <a:xfrm>
            <a:off x="1467319" y="4623999"/>
            <a:ext cx="1841645" cy="1010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Aumentar, mediante la participación ciudadana, el conocimiento por parte de usuarios, de los canales de gestión adecuada de residuos sólidos especiales separados adecuadamente.                                                            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1995408-7739-1249-BEFB-1308AD64FD88}"/>
              </a:ext>
            </a:extLst>
          </p:cNvPr>
          <p:cNvSpPr/>
          <p:nvPr/>
        </p:nvSpPr>
        <p:spPr>
          <a:xfrm>
            <a:off x="4980214" y="3404864"/>
            <a:ext cx="2350435" cy="786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Propiciar un esquema operativo eficiente, para la recolección, transporte, tratamiento y disposición final de residuos sólidos especiales.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6FDAB5F-192E-9448-A23C-4E4FF3B23176}"/>
              </a:ext>
            </a:extLst>
          </p:cNvPr>
          <p:cNvSpPr/>
          <p:nvPr/>
        </p:nvSpPr>
        <p:spPr>
          <a:xfrm>
            <a:off x="9158772" y="3385544"/>
            <a:ext cx="2350435" cy="786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Gestionar alternativas para el aprovechamiento de residuos sólidos especiales y mezclados para el fortalecimiento de la economía circular.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E0E2DC2-D5E4-3D4F-9655-76DB869ED97A}"/>
              </a:ext>
            </a:extLst>
          </p:cNvPr>
          <p:cNvSpPr/>
          <p:nvPr/>
        </p:nvSpPr>
        <p:spPr>
          <a:xfrm>
            <a:off x="1645608" y="1799977"/>
            <a:ext cx="1861161" cy="723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Disminución de residuos sólidos especiales y mezclados arrojados clandestinamente, que se transportan y se gestionan en Doña Juana y los puntos limpios.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B47EFA6-4589-1E49-8627-641226CFB158}"/>
              </a:ext>
            </a:extLst>
          </p:cNvPr>
          <p:cNvSpPr/>
          <p:nvPr/>
        </p:nvSpPr>
        <p:spPr>
          <a:xfrm>
            <a:off x="419848" y="543732"/>
            <a:ext cx="1619264" cy="965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Impactos ambientales, visuales y percepción positiva sobre el estado de limpieza en la ciudad y la prestación del servicio público de aseo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42A0B6B-5ABF-4F4E-8A83-7CF8606FF65B}"/>
              </a:ext>
            </a:extLst>
          </p:cNvPr>
          <p:cNvSpPr/>
          <p:nvPr/>
        </p:nvSpPr>
        <p:spPr>
          <a:xfrm>
            <a:off x="2308252" y="585295"/>
            <a:ext cx="1541372" cy="917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Disminución de la Inversión en recursos públicos para la gestión de este tipo de residuos por parte del Distrito Capital.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713C47D-64A7-3541-BE15-DCFBA0CB1994}"/>
              </a:ext>
            </a:extLst>
          </p:cNvPr>
          <p:cNvSpPr/>
          <p:nvPr/>
        </p:nvSpPr>
        <p:spPr>
          <a:xfrm>
            <a:off x="4771565" y="1980302"/>
            <a:ext cx="1861161" cy="6523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Garantía en la atención y disminución de puntos críticos en vías y áreas públicas.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E14C5F3-42A8-E044-AB94-D37449F9646F}"/>
              </a:ext>
            </a:extLst>
          </p:cNvPr>
          <p:cNvSpPr/>
          <p:nvPr/>
        </p:nvSpPr>
        <p:spPr>
          <a:xfrm>
            <a:off x="3980575" y="629861"/>
            <a:ext cx="1332684" cy="1076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Mejorar las condiciones de saneamiento, seguridad y de la calidad paisajística de las áreas y vías públicas del Distrito. 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DC8B9BF-A18C-EE42-B2E0-50158A0796E3}"/>
              </a:ext>
            </a:extLst>
          </p:cNvPr>
          <p:cNvSpPr/>
          <p:nvPr/>
        </p:nvSpPr>
        <p:spPr>
          <a:xfrm>
            <a:off x="5453727" y="621329"/>
            <a:ext cx="1403410" cy="1127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Disminución en los costos de remediación ambiental  y la afectación al alcantarillado y fuentes hídricas de la EEP.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A17E679-D147-904B-B65D-EF3595879237}"/>
              </a:ext>
            </a:extLst>
          </p:cNvPr>
          <p:cNvSpPr/>
          <p:nvPr/>
        </p:nvSpPr>
        <p:spPr>
          <a:xfrm>
            <a:off x="9336154" y="1745212"/>
            <a:ext cx="1398181" cy="6136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Usuarios conformes en los tiempos de respuesta para atender residuos especiales.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E2B868E-55F8-404A-A83F-243F68031AC3}"/>
              </a:ext>
            </a:extLst>
          </p:cNvPr>
          <p:cNvSpPr/>
          <p:nvPr/>
        </p:nvSpPr>
        <p:spPr>
          <a:xfrm>
            <a:off x="6997605" y="830120"/>
            <a:ext cx="1309906" cy="8859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Percepción ciudadana positiva de sanidad,  seguridad y presencia estatal.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E2B868E-55F8-404A-A83F-243F68031AC3}"/>
              </a:ext>
            </a:extLst>
          </p:cNvPr>
          <p:cNvSpPr/>
          <p:nvPr/>
        </p:nvSpPr>
        <p:spPr>
          <a:xfrm>
            <a:off x="9467616" y="814773"/>
            <a:ext cx="1135259" cy="759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Usuarios conformes con la atención de residuos especiales 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EFEB46E-D032-084C-B36B-51D80F1A2750}"/>
              </a:ext>
            </a:extLst>
          </p:cNvPr>
          <p:cNvSpPr/>
          <p:nvPr/>
        </p:nvSpPr>
        <p:spPr>
          <a:xfrm>
            <a:off x="4685397" y="4473770"/>
            <a:ext cx="953769" cy="958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cultura de separación de residuos sólidos especiales y mezclados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1B6FB85-6A7E-B145-9DF9-BF81AB4B028C}"/>
              </a:ext>
            </a:extLst>
          </p:cNvPr>
          <p:cNvSpPr/>
          <p:nvPr/>
        </p:nvSpPr>
        <p:spPr>
          <a:xfrm>
            <a:off x="3369352" y="4580504"/>
            <a:ext cx="1131500" cy="11827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Informar adecuadamente a la ciudadanía  sobre el costo de la gestión adecuada de los residuos especiales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EFEB46E-D032-084C-B36B-51D80F1A2750}"/>
              </a:ext>
            </a:extLst>
          </p:cNvPr>
          <p:cNvSpPr/>
          <p:nvPr/>
        </p:nvSpPr>
        <p:spPr>
          <a:xfrm>
            <a:off x="5681251" y="4483996"/>
            <a:ext cx="2006364" cy="1256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Masificar la divulgación de los protocolos de atención y gestión de residuos sólidos especiales.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Fortaleciendo la cultura ciudadana de separación de residuos sólidos especiales y evitar la mezcla, a través de la gestión social interinstitucional desde sus competencias misionales. 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74DA2A8-D16B-CB47-A07B-5EDDC56FD060}"/>
              </a:ext>
            </a:extLst>
          </p:cNvPr>
          <p:cNvSpPr/>
          <p:nvPr/>
        </p:nvSpPr>
        <p:spPr>
          <a:xfrm>
            <a:off x="9126393" y="4791268"/>
            <a:ext cx="1207597" cy="915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Contribuir al encadenamiento productivo de bienes y servicios producto del post consumo.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D2ADEA15-1DCE-4B62-9A14-ED6272049DB2}"/>
              </a:ext>
            </a:extLst>
          </p:cNvPr>
          <p:cNvSpPr/>
          <p:nvPr/>
        </p:nvSpPr>
        <p:spPr>
          <a:xfrm>
            <a:off x="10443041" y="4791550"/>
            <a:ext cx="1748959" cy="906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Implementación de la normatividad técnica ambiental para el fortalecimiento de la economía circular en residuos sólidos especiales y mezclados</a:t>
            </a:r>
          </a:p>
          <a:p>
            <a:pPr algn="ctr"/>
            <a:endParaRPr lang="es-CO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ector angular 27"/>
          <p:cNvCxnSpPr>
            <a:stCxn id="5" idx="0"/>
            <a:endCxn id="11" idx="2"/>
          </p:cNvCxnSpPr>
          <p:nvPr/>
        </p:nvCxnSpPr>
        <p:spPr>
          <a:xfrm rot="16200000" flipV="1">
            <a:off x="3961554" y="1138145"/>
            <a:ext cx="338309" cy="31090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stCxn id="5" idx="0"/>
            <a:endCxn id="17" idx="2"/>
          </p:cNvCxnSpPr>
          <p:nvPr/>
        </p:nvCxnSpPr>
        <p:spPr>
          <a:xfrm rot="5400000" flipH="1" flipV="1">
            <a:off x="7608766" y="435340"/>
            <a:ext cx="502939" cy="435001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stCxn id="5" idx="0"/>
            <a:endCxn id="14" idx="2"/>
          </p:cNvCxnSpPr>
          <p:nvPr/>
        </p:nvCxnSpPr>
        <p:spPr>
          <a:xfrm flipV="1">
            <a:off x="5685226" y="2632668"/>
            <a:ext cx="16920" cy="229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r 34"/>
          <p:cNvCxnSpPr>
            <a:stCxn id="14" idx="0"/>
            <a:endCxn id="15" idx="2"/>
          </p:cNvCxnSpPr>
          <p:nvPr/>
        </p:nvCxnSpPr>
        <p:spPr>
          <a:xfrm rot="16200000" flipV="1">
            <a:off x="5037725" y="1315880"/>
            <a:ext cx="273615" cy="1055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stCxn id="14" idx="0"/>
            <a:endCxn id="18" idx="2"/>
          </p:cNvCxnSpPr>
          <p:nvPr/>
        </p:nvCxnSpPr>
        <p:spPr>
          <a:xfrm rot="5400000" flipH="1" flipV="1">
            <a:off x="6545224" y="872968"/>
            <a:ext cx="264256" cy="19504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stCxn id="14" idx="0"/>
          </p:cNvCxnSpPr>
          <p:nvPr/>
        </p:nvCxnSpPr>
        <p:spPr>
          <a:xfrm flipH="1" flipV="1">
            <a:off x="5702145" y="1709959"/>
            <a:ext cx="1" cy="270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r 43"/>
          <p:cNvCxnSpPr>
            <a:stCxn id="11" idx="0"/>
            <a:endCxn id="12" idx="2"/>
          </p:cNvCxnSpPr>
          <p:nvPr/>
        </p:nvCxnSpPr>
        <p:spPr>
          <a:xfrm rot="16200000" flipV="1">
            <a:off x="1757695" y="981482"/>
            <a:ext cx="290281" cy="13467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>
            <a:stCxn id="11" idx="0"/>
            <a:endCxn id="13" idx="2"/>
          </p:cNvCxnSpPr>
          <p:nvPr/>
        </p:nvCxnSpPr>
        <p:spPr>
          <a:xfrm rot="5400000" flipH="1" flipV="1">
            <a:off x="2678794" y="1399834"/>
            <a:ext cx="297538" cy="5027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/>
          <p:cNvCxnSpPr>
            <a:stCxn id="17" idx="0"/>
            <a:endCxn id="19" idx="2"/>
          </p:cNvCxnSpPr>
          <p:nvPr/>
        </p:nvCxnSpPr>
        <p:spPr>
          <a:xfrm flipV="1">
            <a:off x="10035245" y="1574095"/>
            <a:ext cx="1" cy="171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2130C34C-B57C-AF4E-A517-2BFE95F1CE65}"/>
              </a:ext>
            </a:extLst>
          </p:cNvPr>
          <p:cNvSpPr/>
          <p:nvPr/>
        </p:nvSpPr>
        <p:spPr>
          <a:xfrm>
            <a:off x="7832458" y="4568340"/>
            <a:ext cx="1207597" cy="915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infraestructura para la gestión de residuos especiales</a:t>
            </a:r>
          </a:p>
        </p:txBody>
      </p:sp>
      <p:cxnSp>
        <p:nvCxnSpPr>
          <p:cNvPr id="31" name="Conector angular 30">
            <a:extLst>
              <a:ext uri="{FF2B5EF4-FFF2-40B4-BE49-F238E27FC236}">
                <a16:creationId xmlns:a16="http://schemas.microsoft.com/office/drawing/2014/main" id="{332DA719-F257-E04A-912B-C06C38A2081A}"/>
              </a:ext>
            </a:extLst>
          </p:cNvPr>
          <p:cNvCxnSpPr>
            <a:stCxn id="6" idx="0"/>
            <a:endCxn id="5" idx="2"/>
          </p:cNvCxnSpPr>
          <p:nvPr/>
        </p:nvCxnSpPr>
        <p:spPr>
          <a:xfrm rot="5400000" flipH="1" flipV="1">
            <a:off x="4166510" y="1893457"/>
            <a:ext cx="281096" cy="275633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>
            <a:extLst>
              <a:ext uri="{FF2B5EF4-FFF2-40B4-BE49-F238E27FC236}">
                <a16:creationId xmlns:a16="http://schemas.microsoft.com/office/drawing/2014/main" id="{043AC5A9-D055-8E42-BD46-EC9B1EE4A7BA}"/>
              </a:ext>
            </a:extLst>
          </p:cNvPr>
          <p:cNvCxnSpPr>
            <a:stCxn id="9" idx="0"/>
            <a:endCxn id="5" idx="2"/>
          </p:cNvCxnSpPr>
          <p:nvPr/>
        </p:nvCxnSpPr>
        <p:spPr>
          <a:xfrm rot="16200000" flipV="1">
            <a:off x="5783435" y="3032867"/>
            <a:ext cx="273788" cy="47020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>
            <a:extLst>
              <a:ext uri="{FF2B5EF4-FFF2-40B4-BE49-F238E27FC236}">
                <a16:creationId xmlns:a16="http://schemas.microsoft.com/office/drawing/2014/main" id="{0CE2DFCD-EB99-D046-8BCD-2FE7D2715D9C}"/>
              </a:ext>
            </a:extLst>
          </p:cNvPr>
          <p:cNvCxnSpPr>
            <a:stCxn id="10" idx="0"/>
            <a:endCxn id="5" idx="2"/>
          </p:cNvCxnSpPr>
          <p:nvPr/>
        </p:nvCxnSpPr>
        <p:spPr>
          <a:xfrm rot="16200000" flipV="1">
            <a:off x="7882374" y="933928"/>
            <a:ext cx="254468" cy="4648764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>
            <a:extLst>
              <a:ext uri="{FF2B5EF4-FFF2-40B4-BE49-F238E27FC236}">
                <a16:creationId xmlns:a16="http://schemas.microsoft.com/office/drawing/2014/main" id="{3AB6102D-0A81-4049-85CC-D37074EEA5E3}"/>
              </a:ext>
            </a:extLst>
          </p:cNvPr>
          <p:cNvCxnSpPr>
            <a:stCxn id="7" idx="0"/>
            <a:endCxn id="6" idx="2"/>
          </p:cNvCxnSpPr>
          <p:nvPr/>
        </p:nvCxnSpPr>
        <p:spPr>
          <a:xfrm rot="5400000" flipH="1" flipV="1">
            <a:off x="1722340" y="3396741"/>
            <a:ext cx="276831" cy="2136272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r 42">
            <a:extLst>
              <a:ext uri="{FF2B5EF4-FFF2-40B4-BE49-F238E27FC236}">
                <a16:creationId xmlns:a16="http://schemas.microsoft.com/office/drawing/2014/main" id="{65EE83E6-7B81-A341-88E2-BC6E7AB041C7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rot="5400000" flipH="1" flipV="1">
            <a:off x="2509747" y="4204856"/>
            <a:ext cx="297538" cy="540749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22AACD28-D37B-8D4B-9475-236F6CF1DF04}"/>
              </a:ext>
            </a:extLst>
          </p:cNvPr>
          <p:cNvCxnSpPr>
            <a:cxnSpLocks/>
            <a:stCxn id="22" idx="0"/>
            <a:endCxn id="6" idx="2"/>
          </p:cNvCxnSpPr>
          <p:nvPr/>
        </p:nvCxnSpPr>
        <p:spPr>
          <a:xfrm rot="16200000" flipV="1">
            <a:off x="3304976" y="3950377"/>
            <a:ext cx="254043" cy="1006211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r 52">
            <a:extLst>
              <a:ext uri="{FF2B5EF4-FFF2-40B4-BE49-F238E27FC236}">
                <a16:creationId xmlns:a16="http://schemas.microsoft.com/office/drawing/2014/main" id="{A8B7FFFA-94DE-F64E-B749-33A93430875E}"/>
              </a:ext>
            </a:extLst>
          </p:cNvPr>
          <p:cNvCxnSpPr>
            <a:cxnSpLocks/>
            <a:stCxn id="20" idx="0"/>
            <a:endCxn id="9" idx="2"/>
          </p:cNvCxnSpPr>
          <p:nvPr/>
        </p:nvCxnSpPr>
        <p:spPr>
          <a:xfrm rot="5400000" flipH="1" flipV="1">
            <a:off x="5517742" y="3836080"/>
            <a:ext cx="282230" cy="993150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r 58">
            <a:extLst>
              <a:ext uri="{FF2B5EF4-FFF2-40B4-BE49-F238E27FC236}">
                <a16:creationId xmlns:a16="http://schemas.microsoft.com/office/drawing/2014/main" id="{CD927A4F-38E0-2240-8B68-F2292FCC7787}"/>
              </a:ext>
            </a:extLst>
          </p:cNvPr>
          <p:cNvCxnSpPr>
            <a:stCxn id="23" idx="0"/>
            <a:endCxn id="9" idx="2"/>
          </p:cNvCxnSpPr>
          <p:nvPr/>
        </p:nvCxnSpPr>
        <p:spPr>
          <a:xfrm rot="16200000" flipV="1">
            <a:off x="6273705" y="4073267"/>
            <a:ext cx="292456" cy="529001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angular 62">
            <a:extLst>
              <a:ext uri="{FF2B5EF4-FFF2-40B4-BE49-F238E27FC236}">
                <a16:creationId xmlns:a16="http://schemas.microsoft.com/office/drawing/2014/main" id="{AF1C8B46-C528-1242-A590-CC7B6582FC32}"/>
              </a:ext>
            </a:extLst>
          </p:cNvPr>
          <p:cNvCxnSpPr>
            <a:stCxn id="45" idx="0"/>
            <a:endCxn id="9" idx="2"/>
          </p:cNvCxnSpPr>
          <p:nvPr/>
        </p:nvCxnSpPr>
        <p:spPr>
          <a:xfrm rot="16200000" flipV="1">
            <a:off x="7107445" y="3239527"/>
            <a:ext cx="376800" cy="228082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>
            <a:extLst>
              <a:ext uri="{FF2B5EF4-FFF2-40B4-BE49-F238E27FC236}">
                <a16:creationId xmlns:a16="http://schemas.microsoft.com/office/drawing/2014/main" id="{8B9944ED-C9E1-2645-B60D-60507466A0E0}"/>
              </a:ext>
            </a:extLst>
          </p:cNvPr>
          <p:cNvCxnSpPr>
            <a:stCxn id="25" idx="0"/>
            <a:endCxn id="10" idx="2"/>
          </p:cNvCxnSpPr>
          <p:nvPr/>
        </p:nvCxnSpPr>
        <p:spPr>
          <a:xfrm rot="5400000" flipH="1" flipV="1">
            <a:off x="9722567" y="4179845"/>
            <a:ext cx="619048" cy="603798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r 69">
            <a:extLst>
              <a:ext uri="{FF2B5EF4-FFF2-40B4-BE49-F238E27FC236}">
                <a16:creationId xmlns:a16="http://schemas.microsoft.com/office/drawing/2014/main" id="{58FF6D02-7AAE-5B4F-B28C-7022B1117089}"/>
              </a:ext>
            </a:extLst>
          </p:cNvPr>
          <p:cNvCxnSpPr>
            <a:cxnSpLocks/>
            <a:stCxn id="26" idx="0"/>
            <a:endCxn id="10" idx="2"/>
          </p:cNvCxnSpPr>
          <p:nvPr/>
        </p:nvCxnSpPr>
        <p:spPr>
          <a:xfrm rot="16200000" flipV="1">
            <a:off x="10516091" y="3990119"/>
            <a:ext cx="619330" cy="983531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46">
            <a:extLst>
              <a:ext uri="{FF2B5EF4-FFF2-40B4-BE49-F238E27FC236}">
                <a16:creationId xmlns:a16="http://schemas.microsoft.com/office/drawing/2014/main" id="{5FB57849-2744-0641-B198-718D63A3F149}"/>
              </a:ext>
            </a:extLst>
          </p:cNvPr>
          <p:cNvSpPr/>
          <p:nvPr/>
        </p:nvSpPr>
        <p:spPr>
          <a:xfrm>
            <a:off x="821668" y="5834811"/>
            <a:ext cx="2079089" cy="8499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pilotos de recolección de residuos especiales en el Distrito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15A7262B-00C9-B84B-9F54-7E94B22B5578}"/>
              </a:ext>
            </a:extLst>
          </p:cNvPr>
          <p:cNvSpPr/>
          <p:nvPr/>
        </p:nvSpPr>
        <p:spPr>
          <a:xfrm>
            <a:off x="5162281" y="5896218"/>
            <a:ext cx="2079089" cy="84998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Diseñar esquema operativo para la atención de residuos especiales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7B649C5F-3996-5F40-99D1-DC98485FAE8B}"/>
              </a:ext>
            </a:extLst>
          </p:cNvPr>
          <p:cNvSpPr/>
          <p:nvPr/>
        </p:nvSpPr>
        <p:spPr>
          <a:xfrm>
            <a:off x="9379881" y="5870989"/>
            <a:ext cx="2079089" cy="8499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Viabilizar y divulgar opciones para  reuso y  aprovechamiento de residuos especiales</a:t>
            </a:r>
          </a:p>
        </p:txBody>
      </p:sp>
      <p:cxnSp>
        <p:nvCxnSpPr>
          <p:cNvPr id="3" name="Conector angular 2">
            <a:extLst>
              <a:ext uri="{FF2B5EF4-FFF2-40B4-BE49-F238E27FC236}">
                <a16:creationId xmlns:a16="http://schemas.microsoft.com/office/drawing/2014/main" id="{CADC02A4-55D3-954B-B579-756393BFBBE4}"/>
              </a:ext>
            </a:extLst>
          </p:cNvPr>
          <p:cNvCxnSpPr>
            <a:stCxn id="47" idx="0"/>
            <a:endCxn id="7" idx="2"/>
          </p:cNvCxnSpPr>
          <p:nvPr/>
        </p:nvCxnSpPr>
        <p:spPr>
          <a:xfrm rot="16200000" flipV="1">
            <a:off x="1206552" y="5180150"/>
            <a:ext cx="240729" cy="10685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ector angular 23">
            <a:extLst>
              <a:ext uri="{FF2B5EF4-FFF2-40B4-BE49-F238E27FC236}">
                <a16:creationId xmlns:a16="http://schemas.microsoft.com/office/drawing/2014/main" id="{944BCD22-0250-AE45-9548-96B70BF1FA6D}"/>
              </a:ext>
            </a:extLst>
          </p:cNvPr>
          <p:cNvCxnSpPr>
            <a:cxnSpLocks/>
            <a:stCxn id="47" idx="0"/>
            <a:endCxn id="22" idx="2"/>
          </p:cNvCxnSpPr>
          <p:nvPr/>
        </p:nvCxnSpPr>
        <p:spPr>
          <a:xfrm rot="5400000" flipH="1" flipV="1">
            <a:off x="2862377" y="4762087"/>
            <a:ext cx="71560" cy="207388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Conector angular 28">
            <a:extLst>
              <a:ext uri="{FF2B5EF4-FFF2-40B4-BE49-F238E27FC236}">
                <a16:creationId xmlns:a16="http://schemas.microsoft.com/office/drawing/2014/main" id="{5CA50A6D-9E65-124C-B504-958698971702}"/>
              </a:ext>
            </a:extLst>
          </p:cNvPr>
          <p:cNvCxnSpPr>
            <a:cxnSpLocks/>
            <a:stCxn id="47" idx="0"/>
            <a:endCxn id="8" idx="2"/>
          </p:cNvCxnSpPr>
          <p:nvPr/>
        </p:nvCxnSpPr>
        <p:spPr>
          <a:xfrm rot="5400000" flipH="1" flipV="1">
            <a:off x="2024676" y="5471346"/>
            <a:ext cx="200002" cy="5269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Conector angular 35">
            <a:extLst>
              <a:ext uri="{FF2B5EF4-FFF2-40B4-BE49-F238E27FC236}">
                <a16:creationId xmlns:a16="http://schemas.microsoft.com/office/drawing/2014/main" id="{1D22D60D-9F47-1B4E-A5C5-4A8B438A0374}"/>
              </a:ext>
            </a:extLst>
          </p:cNvPr>
          <p:cNvCxnSpPr>
            <a:stCxn id="50" idx="0"/>
            <a:endCxn id="20" idx="2"/>
          </p:cNvCxnSpPr>
          <p:nvPr/>
        </p:nvCxnSpPr>
        <p:spPr>
          <a:xfrm rot="16200000" flipV="1">
            <a:off x="5450312" y="5144704"/>
            <a:ext cx="463484" cy="1039544"/>
          </a:xfrm>
          <a:prstGeom prst="bentConnector3">
            <a:avLst>
              <a:gd name="adj1" fmla="val 18998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Conector angular 40">
            <a:extLst>
              <a:ext uri="{FF2B5EF4-FFF2-40B4-BE49-F238E27FC236}">
                <a16:creationId xmlns:a16="http://schemas.microsoft.com/office/drawing/2014/main" id="{4AC2A81A-A79E-764B-9BDD-53C2687B6415}"/>
              </a:ext>
            </a:extLst>
          </p:cNvPr>
          <p:cNvCxnSpPr>
            <a:stCxn id="50" idx="0"/>
            <a:endCxn id="45" idx="2"/>
          </p:cNvCxnSpPr>
          <p:nvPr/>
        </p:nvCxnSpPr>
        <p:spPr>
          <a:xfrm rot="5400000" flipH="1" flipV="1">
            <a:off x="7112929" y="4572891"/>
            <a:ext cx="412225" cy="2234431"/>
          </a:xfrm>
          <a:prstGeom prst="bentConnector3">
            <a:avLst>
              <a:gd name="adj1" fmla="val 2148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4" name="Conector angular 53">
            <a:extLst>
              <a:ext uri="{FF2B5EF4-FFF2-40B4-BE49-F238E27FC236}">
                <a16:creationId xmlns:a16="http://schemas.microsoft.com/office/drawing/2014/main" id="{F72800F0-241E-444D-B53E-0F610F73C308}"/>
              </a:ext>
            </a:extLst>
          </p:cNvPr>
          <p:cNvCxnSpPr>
            <a:stCxn id="50" idx="0"/>
            <a:endCxn id="23" idx="2"/>
          </p:cNvCxnSpPr>
          <p:nvPr/>
        </p:nvCxnSpPr>
        <p:spPr>
          <a:xfrm rot="5400000" flipH="1" flipV="1">
            <a:off x="6365200" y="5576986"/>
            <a:ext cx="155859" cy="4826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Conector angular 55">
            <a:extLst>
              <a:ext uri="{FF2B5EF4-FFF2-40B4-BE49-F238E27FC236}">
                <a16:creationId xmlns:a16="http://schemas.microsoft.com/office/drawing/2014/main" id="{F1A0A0BA-1BD2-A849-9679-A37A7C5F6F7C}"/>
              </a:ext>
            </a:extLst>
          </p:cNvPr>
          <p:cNvCxnSpPr>
            <a:stCxn id="51" idx="0"/>
            <a:endCxn id="25" idx="2"/>
          </p:cNvCxnSpPr>
          <p:nvPr/>
        </p:nvCxnSpPr>
        <p:spPr>
          <a:xfrm rot="16200000" flipV="1">
            <a:off x="9992775" y="5444338"/>
            <a:ext cx="164068" cy="6892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8" name="Conector angular 57">
            <a:extLst>
              <a:ext uri="{FF2B5EF4-FFF2-40B4-BE49-F238E27FC236}">
                <a16:creationId xmlns:a16="http://schemas.microsoft.com/office/drawing/2014/main" id="{958DE4B9-F4F2-3E42-8D6F-05491523D728}"/>
              </a:ext>
            </a:extLst>
          </p:cNvPr>
          <p:cNvCxnSpPr>
            <a:stCxn id="51" idx="0"/>
            <a:endCxn id="26" idx="2"/>
          </p:cNvCxnSpPr>
          <p:nvPr/>
        </p:nvCxnSpPr>
        <p:spPr>
          <a:xfrm rot="5400000" flipH="1" flipV="1">
            <a:off x="10782195" y="5335664"/>
            <a:ext cx="172556" cy="8980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3E8D9C20-2B44-4B81-9735-6987C4A4C4CD}"/>
              </a:ext>
            </a:extLst>
          </p:cNvPr>
          <p:cNvSpPr txBox="1"/>
          <p:nvPr/>
        </p:nvSpPr>
        <p:spPr>
          <a:xfrm rot="16200000">
            <a:off x="1770" y="1944324"/>
            <a:ext cx="672000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FINES</a:t>
            </a:r>
          </a:p>
        </p:txBody>
      </p:sp>
      <p:sp>
        <p:nvSpPr>
          <p:cNvPr id="57" name="CuadroTexto 112">
            <a:extLst>
              <a:ext uri="{FF2B5EF4-FFF2-40B4-BE49-F238E27FC236}">
                <a16:creationId xmlns:a16="http://schemas.microsoft.com/office/drawing/2014/main" id="{11AE2664-F677-439F-B345-5F1352B863C1}"/>
              </a:ext>
            </a:extLst>
          </p:cNvPr>
          <p:cNvSpPr txBox="1"/>
          <p:nvPr/>
        </p:nvSpPr>
        <p:spPr>
          <a:xfrm rot="16200004">
            <a:off x="14536" y="3796394"/>
            <a:ext cx="671830" cy="230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15786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B67BDB-7F2A-4D98-8533-BD65AEA2CE7B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00de6283-117f-4f20-ab61-3a5e75dfe264"/>
    <ds:schemaRef ds:uri="http://schemas.openxmlformats.org/package/2006/metadata/core-properties"/>
    <ds:schemaRef ds:uri="http://purl.org/dc/elements/1.1/"/>
    <ds:schemaRef ds:uri="b28941c1-5078-4b68-9bcc-bfced5fcc88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40BD39-B672-4B03-84F9-942A00F156FB}"/>
</file>

<file path=customXml/itemProps3.xml><?xml version="1.0" encoding="utf-8"?>
<ds:datastoreItem xmlns:ds="http://schemas.openxmlformats.org/officeDocument/2006/customXml" ds:itemID="{B59D4E51-F467-4D11-B122-03122770B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5586</TotalTime>
  <Words>744</Words>
  <Application>Microsoft Office PowerPoint</Application>
  <PresentationFormat>Panorámica</PresentationFormat>
  <Paragraphs>59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Alejandro Roa Sabogal</dc:creator>
  <cp:lastModifiedBy>casa</cp:lastModifiedBy>
  <cp:revision>381</cp:revision>
  <dcterms:created xsi:type="dcterms:W3CDTF">2020-01-23T16:45:13Z</dcterms:created>
  <dcterms:modified xsi:type="dcterms:W3CDTF">2020-12-05T22:21:26Z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